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exandria"/>
      <p:regular r:id="rId16"/>
    </p:embeddedFont>
    <p:embeddedFont>
      <p:font typeface="Alexandria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ocket.IO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729" y="3698081"/>
            <a:ext cx="6778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Multicast Chatting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7586"/>
            <a:ext cx="99264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Group Communication Using UDP Multicast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4047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E208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Name: [Mohammed Sakib Hasan]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227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ID: 2102052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Reg. NO: 10179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7003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Course: Computer Networking / Socket Programming Project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82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Description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067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introduces a robust, real-time multicast-based chat application, designed to facilitate seamless group communication across multiple processes. It enables users to engage in dynamic conversations, sending and receiving messages instantly within a shared multicast environment.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94534"/>
            <a:ext cx="4196358" cy="2946678"/>
          </a:xfrm>
          <a:prstGeom prst="roundRect">
            <a:avLst>
              <a:gd name="adj" fmla="val 32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41289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4316016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Send Messages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5266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Broadcast messages to all participants.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894534"/>
            <a:ext cx="4196358" cy="2946678"/>
          </a:xfrm>
          <a:prstGeom prst="roundRect">
            <a:avLst>
              <a:gd name="adj" fmla="val 32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41289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4316016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Receive Messages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55266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updates from every member in real-time.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894534"/>
            <a:ext cx="4196358" cy="2946678"/>
          </a:xfrm>
          <a:prstGeom prst="roundRect">
            <a:avLst>
              <a:gd name="adj" fmla="val 32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41289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4316016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5036225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Real-time Communication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58809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 instantly via a dedicated multicast address.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3529"/>
            <a:ext cx="5567482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Objectives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754743"/>
            <a:ext cx="1307163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primary goals for this project focus on creating an efficient, user-friendly, and technically sound group messaging system.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9383" y="3051691"/>
            <a:ext cx="4208740" cy="2003822"/>
          </a:xfrm>
          <a:prstGeom prst="roundRect">
            <a:avLst>
              <a:gd name="adj" fmla="val 7301"/>
            </a:avLst>
          </a:prstGeom>
          <a:solidFill>
            <a:srgbClr val="F9F9FF"/>
          </a:solidFill>
          <a:ln/>
        </p:spPr>
      </p:sp>
      <p:sp>
        <p:nvSpPr>
          <p:cNvPr id="5" name="Shape 3"/>
          <p:cNvSpPr/>
          <p:nvPr/>
        </p:nvSpPr>
        <p:spPr>
          <a:xfrm>
            <a:off x="779383" y="3021211"/>
            <a:ext cx="4208740" cy="121920"/>
          </a:xfrm>
          <a:prstGeom prst="roundRect">
            <a:avLst>
              <a:gd name="adj" fmla="val 76719"/>
            </a:avLst>
          </a:prstGeom>
          <a:solidFill>
            <a:srgbClr val="1B54DA"/>
          </a:solidFill>
          <a:ln/>
        </p:spPr>
      </p:sp>
      <p:sp>
        <p:nvSpPr>
          <p:cNvPr id="6" name="Shape 4"/>
          <p:cNvSpPr/>
          <p:nvPr/>
        </p:nvSpPr>
        <p:spPr>
          <a:xfrm>
            <a:off x="2549664" y="2717721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1B54DA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0046" y="2918103"/>
            <a:ext cx="267176" cy="26717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32510" y="3608427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Group Messaging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2510" y="4089916"/>
            <a:ext cx="370248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a reliable group messaging system via multicast.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0770" y="3051691"/>
            <a:ext cx="4208740" cy="2003822"/>
          </a:xfrm>
          <a:prstGeom prst="roundRect">
            <a:avLst>
              <a:gd name="adj" fmla="val 7301"/>
            </a:avLst>
          </a:prstGeom>
          <a:solidFill>
            <a:srgbClr val="F9F9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10770" y="3021211"/>
            <a:ext cx="4208740" cy="121920"/>
          </a:xfrm>
          <a:prstGeom prst="roundRect">
            <a:avLst>
              <a:gd name="adj" fmla="val 76719"/>
            </a:avLst>
          </a:prstGeom>
          <a:solidFill>
            <a:srgbClr val="1B54DA"/>
          </a:solidFill>
          <a:ln/>
        </p:spPr>
      </p:sp>
      <p:sp>
        <p:nvSpPr>
          <p:cNvPr id="12" name="Shape 9"/>
          <p:cNvSpPr/>
          <p:nvPr/>
        </p:nvSpPr>
        <p:spPr>
          <a:xfrm>
            <a:off x="6981051" y="2717721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1B54DA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1433" y="2918103"/>
            <a:ext cx="267176" cy="26717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63897" y="3608427"/>
            <a:ext cx="278844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Unlimited Messages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5463897" y="4089916"/>
            <a:ext cx="370248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Allow each process to send any number of messages.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2158" y="3051691"/>
            <a:ext cx="4208740" cy="2003822"/>
          </a:xfrm>
          <a:prstGeom prst="roundRect">
            <a:avLst>
              <a:gd name="adj" fmla="val 7301"/>
            </a:avLst>
          </a:prstGeom>
          <a:solidFill>
            <a:srgbClr val="F9F9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2158" y="3021211"/>
            <a:ext cx="4208740" cy="121920"/>
          </a:xfrm>
          <a:prstGeom prst="roundRect">
            <a:avLst>
              <a:gd name="adj" fmla="val 76719"/>
            </a:avLst>
          </a:prstGeom>
          <a:solidFill>
            <a:srgbClr val="1B54DA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12438" y="2717721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1B54DA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2820" y="2918103"/>
            <a:ext cx="267176" cy="26717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5284" y="3608427"/>
            <a:ext cx="2817376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Guaranteed Delivery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9895284" y="4089916"/>
            <a:ext cx="370248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every message reaches all group members.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79383" y="5612130"/>
            <a:ext cx="6424374" cy="2003822"/>
          </a:xfrm>
          <a:prstGeom prst="roundRect">
            <a:avLst>
              <a:gd name="adj" fmla="val 7301"/>
            </a:avLst>
          </a:prstGeom>
          <a:solidFill>
            <a:srgbClr val="F9F9FF"/>
          </a:solidFill>
          <a:ln/>
        </p:spPr>
      </p:sp>
      <p:sp>
        <p:nvSpPr>
          <p:cNvPr id="23" name="Shape 18"/>
          <p:cNvSpPr/>
          <p:nvPr/>
        </p:nvSpPr>
        <p:spPr>
          <a:xfrm>
            <a:off x="779383" y="5581650"/>
            <a:ext cx="6424374" cy="121920"/>
          </a:xfrm>
          <a:prstGeom prst="roundRect">
            <a:avLst>
              <a:gd name="adj" fmla="val 76719"/>
            </a:avLst>
          </a:prstGeom>
          <a:solidFill>
            <a:srgbClr val="1B54DA"/>
          </a:solidFill>
          <a:ln/>
        </p:spPr>
      </p:sp>
      <p:sp>
        <p:nvSpPr>
          <p:cNvPr id="24" name="Shape 19"/>
          <p:cNvSpPr/>
          <p:nvPr/>
        </p:nvSpPr>
        <p:spPr>
          <a:xfrm>
            <a:off x="3657540" y="5278160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1B54DA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923" y="5478542"/>
            <a:ext cx="267176" cy="267176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032510" y="616886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Simple Interface</a:t>
            </a:r>
            <a:endParaRPr lang="en-US" sz="2150" dirty="0"/>
          </a:p>
        </p:txBody>
      </p:sp>
      <p:sp>
        <p:nvSpPr>
          <p:cNvPr id="27" name="Text 21"/>
          <p:cNvSpPr/>
          <p:nvPr/>
        </p:nvSpPr>
        <p:spPr>
          <a:xfrm>
            <a:off x="1032510" y="6650355"/>
            <a:ext cx="59181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a straightforward and intuitive user experience.</a:t>
            </a:r>
            <a:endParaRPr lang="en-US" sz="1750" dirty="0"/>
          </a:p>
        </p:txBody>
      </p:sp>
      <p:sp>
        <p:nvSpPr>
          <p:cNvPr id="28" name="Shape 22"/>
          <p:cNvSpPr/>
          <p:nvPr/>
        </p:nvSpPr>
        <p:spPr>
          <a:xfrm>
            <a:off x="7426404" y="5612130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9F9FF"/>
          </a:solidFill>
          <a:ln/>
        </p:spPr>
      </p:sp>
      <p:sp>
        <p:nvSpPr>
          <p:cNvPr id="29" name="Shape 23"/>
          <p:cNvSpPr/>
          <p:nvPr/>
        </p:nvSpPr>
        <p:spPr>
          <a:xfrm>
            <a:off x="7426404" y="5581650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1B54DA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04562" y="5278160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1B54DA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04944" y="5478542"/>
            <a:ext cx="267176" cy="267176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79531" y="6168866"/>
            <a:ext cx="3353753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Network Demonstration</a:t>
            </a:r>
            <a:endParaRPr lang="en-US" sz="2150" dirty="0"/>
          </a:p>
        </p:txBody>
      </p:sp>
      <p:sp>
        <p:nvSpPr>
          <p:cNvPr id="33" name="Text 26"/>
          <p:cNvSpPr/>
          <p:nvPr/>
        </p:nvSpPr>
        <p:spPr>
          <a:xfrm>
            <a:off x="7679531" y="6650355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Showcase network-level group communication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104" y="356830"/>
            <a:ext cx="4000619" cy="405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Understanding Multicast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4104" y="1021794"/>
            <a:ext cx="13722191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Multicast is a highly efficient one-to-many communication method where a single transmission can be simultaneously received by multiple destinations.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0" y="1375410"/>
            <a:ext cx="9677400" cy="74665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58924" y="4496326"/>
            <a:ext cx="1687818" cy="115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Multicast Distribution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19298" y="6995248"/>
            <a:ext cx="2510929" cy="385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Receiver 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119298" y="7490959"/>
            <a:ext cx="2510929" cy="617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Group member device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877458" y="4525271"/>
            <a:ext cx="2565817" cy="385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Receiver C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2877458" y="5020982"/>
            <a:ext cx="2565817" cy="617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Group member device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934059" y="6995248"/>
            <a:ext cx="2510929" cy="385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Receiver B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934059" y="7490959"/>
            <a:ext cx="2510929" cy="617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Group member device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9162177" y="4511549"/>
            <a:ext cx="2565817" cy="385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Multicast Group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162177" y="5007259"/>
            <a:ext cx="2565817" cy="617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 distribution point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5964929" y="2093030"/>
            <a:ext cx="2579539" cy="385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Sender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5964929" y="2588741"/>
            <a:ext cx="2579539" cy="30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Single data source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54104" y="8987909"/>
            <a:ext cx="13722191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One-to-Many: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single source sends data to a specific group of recipients.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454104" y="9240917"/>
            <a:ext cx="13722191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IP Range: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Utilises a special range of IP addresses (224.0.0.0 – 239.255.255.255).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54104" y="9493925"/>
            <a:ext cx="13722191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Efficiency: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Only one copy of the data is sent from the source, reducing network load.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454104" y="9746933"/>
            <a:ext cx="13722191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Applications: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Commonly used in live streaming, video conferencing, online gaming, and chat systems.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2908" y="316587"/>
            <a:ext cx="2925008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Architecture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2908" y="906423"/>
            <a:ext cx="13824585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core of our chatting tool relies on a robust multicast communication flow, ensuring that messages are efficiently disseminated to all connected participants.</a:t>
            </a:r>
            <a:endParaRPr lang="en-US" sz="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6045" y="1220033"/>
            <a:ext cx="9338191" cy="63174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42799" y="3498323"/>
            <a:ext cx="1700397" cy="1555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Multicast Communication Flow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984106" y="5684947"/>
            <a:ext cx="2529642" cy="38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UDP Socket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984106" y="6184353"/>
            <a:ext cx="2529642" cy="62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Encapsulates and forwards datagram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055831" y="5684947"/>
            <a:ext cx="2529642" cy="38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Multicast Group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055831" y="6184353"/>
            <a:ext cx="2529642" cy="62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224.x.x.x address range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055831" y="1744141"/>
            <a:ext cx="2529642" cy="77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Recipient Devices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055831" y="2632356"/>
            <a:ext cx="2529642" cy="62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subscribed endpoints receive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9000306" y="1938546"/>
            <a:ext cx="2529641" cy="38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Chat App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000306" y="2437951"/>
            <a:ext cx="2529641" cy="62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process sends message</a:t>
            </a:r>
            <a:endParaRPr lang="en-US" sz="10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8" y="7666911"/>
            <a:ext cx="6912293" cy="46041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17922" y="8242340"/>
            <a:ext cx="1439108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Process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517922" y="8491299"/>
            <a:ext cx="6682264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Initiates message transmission.</a:t>
            </a:r>
            <a:endParaRPr lang="en-US" sz="9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7666911"/>
            <a:ext cx="6912293" cy="46041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430214" y="8242340"/>
            <a:ext cx="1439108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UDP Socket</a:t>
            </a:r>
            <a:endParaRPr lang="en-US" sz="1100" dirty="0"/>
          </a:p>
        </p:txBody>
      </p:sp>
      <p:sp>
        <p:nvSpPr>
          <p:cNvPr id="19" name="Text 14"/>
          <p:cNvSpPr/>
          <p:nvPr/>
        </p:nvSpPr>
        <p:spPr>
          <a:xfrm>
            <a:off x="7430214" y="8491299"/>
            <a:ext cx="6682264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Establishes connection to the multicast group address.</a:t>
            </a:r>
            <a:endParaRPr lang="en-US" sz="9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8" y="8790503"/>
            <a:ext cx="6912293" cy="46041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17922" y="9365933"/>
            <a:ext cx="1439108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Multicast Group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517922" y="9614892"/>
            <a:ext cx="6682264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Facilitates simultaneous message delivery.</a:t>
            </a:r>
            <a:endParaRPr lang="en-US" sz="90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8790503"/>
            <a:ext cx="6912293" cy="46041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430214" y="9365933"/>
            <a:ext cx="1439108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Listening Processes</a:t>
            </a:r>
            <a:endParaRPr lang="en-US" sz="1100" dirty="0"/>
          </a:p>
        </p:txBody>
      </p:sp>
      <p:sp>
        <p:nvSpPr>
          <p:cNvPr id="25" name="Text 18"/>
          <p:cNvSpPr/>
          <p:nvPr/>
        </p:nvSpPr>
        <p:spPr>
          <a:xfrm>
            <a:off x="7430214" y="9614892"/>
            <a:ext cx="6682264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receive the same message concurrently.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446" y="625197"/>
            <a:ext cx="5786914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Implemented Features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10446" y="1665327"/>
            <a:ext cx="1320950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Multicast Chatting Tool is equipped with a suite of features designed for a seamless and intuitive group communication experience.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0446" y="2218492"/>
            <a:ext cx="507444" cy="5074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0446" y="2979658"/>
            <a:ext cx="264711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Real-time Messaging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10446" y="3418403"/>
            <a:ext cx="647783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Instantaneous message sending and receiving.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002" y="2218492"/>
            <a:ext cx="507444" cy="5074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2002" y="2979658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Self-Delivery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42002" y="3418403"/>
            <a:ext cx="647795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Processes receive their own sent messages.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446" y="4149090"/>
            <a:ext cx="507444" cy="5074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0446" y="4910257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Multi-User Support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10446" y="5349002"/>
            <a:ext cx="647783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Accommodates multiple simultaneous participants.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2002" y="4149090"/>
            <a:ext cx="507444" cy="5074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2002" y="4910257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Shared Group Chat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42002" y="5349002"/>
            <a:ext cx="647795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Centralised communication for all members.</a:t>
            </a:r>
            <a:endParaRPr lang="en-US" sz="15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446" y="6079688"/>
            <a:ext cx="507444" cy="50744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10446" y="6840855"/>
            <a:ext cx="282749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Platform Independent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710446" y="7279600"/>
            <a:ext cx="647783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compatibility across various operating systems.</a:t>
            </a:r>
            <a:endParaRPr lang="en-US" sz="15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2002" y="6079688"/>
            <a:ext cx="507444" cy="50744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42002" y="6840855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Clean UI</a:t>
            </a:r>
            <a:endParaRPr lang="en-US" sz="1950" dirty="0"/>
          </a:p>
        </p:txBody>
      </p:sp>
      <p:sp>
        <p:nvSpPr>
          <p:cNvPr id="21" name="Text 13"/>
          <p:cNvSpPr/>
          <p:nvPr/>
        </p:nvSpPr>
        <p:spPr>
          <a:xfrm>
            <a:off x="7442002" y="7279600"/>
            <a:ext cx="647795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 version with a WhatsApp-style interface for familiarity.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16" y="491252"/>
            <a:ext cx="4476393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Technical Deep Dive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5316" y="1317665"/>
            <a:ext cx="7893368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backend of our Multicast Chatting Tool leverages Python for network operations and a modern web stack for the user interface, ensuring efficient and responsive communication.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5316" y="2268974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Core Mechanics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5316" y="2726769"/>
            <a:ext cx="3728799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UDP Socket: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Creation and configuration for multicast.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5316" y="3361015"/>
            <a:ext cx="3728799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IP_ADD_MEMBERSHIP: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Joining the designated multicast group.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5316" y="3995261"/>
            <a:ext cx="3728799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Listening Loop: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Constantly monitoring for incoming messages.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5316" y="4629507"/>
            <a:ext cx="3728799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Sending Loop: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Facilitating user message transmission.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5316" y="5379839"/>
            <a:ext cx="22333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 Interface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5316" y="5837634"/>
            <a:ext cx="3728799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Framework: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Built with Flask for robust web serving.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5316" y="6471880"/>
            <a:ext cx="3728799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Utilises </a:t>
            </a:r>
            <a:pPr algn="l" indent="0" marL="0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Socket.IO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instant updates.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5316" y="7106126"/>
            <a:ext cx="3728799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Backend: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Python-driven multicast implementation.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797504" y="2268974"/>
            <a:ext cx="230457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Pseudocode Snippet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4797504" y="2749153"/>
            <a:ext cx="3728799" cy="4555927"/>
          </a:xfrm>
          <a:prstGeom prst="roundRect">
            <a:avLst>
              <a:gd name="adj" fmla="val 2013"/>
            </a:avLst>
          </a:prstGeom>
          <a:solidFill>
            <a:srgbClr val="ECECF2"/>
          </a:solidFill>
          <a:ln/>
        </p:spPr>
      </p:sp>
      <p:sp>
        <p:nvSpPr>
          <p:cNvPr id="16" name="Shape 13"/>
          <p:cNvSpPr/>
          <p:nvPr/>
        </p:nvSpPr>
        <p:spPr>
          <a:xfrm>
            <a:off x="4788575" y="2749153"/>
            <a:ext cx="3746659" cy="4555927"/>
          </a:xfrm>
          <a:prstGeom prst="roundRect">
            <a:avLst>
              <a:gd name="adj" fmla="val 715"/>
            </a:avLst>
          </a:prstGeom>
          <a:solidFill>
            <a:srgbClr val="EC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4967168" y="2883098"/>
            <a:ext cx="3389471" cy="4288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Python Multicast Logicsock = socket.socket(...)sock.setsockopt(IPPROTO_IP, IP_ADD_MEMBERSHIP, ...)while True: data, addr = sock.recvfrom(1024) print(f"Received: {data.decode()} from {addr}")# Flask-SocketIO Integration@socketio.on('message')def handle_message(msg): send(msg, broadcast=True)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439"/>
            <a:ext cx="6209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Operational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178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user workflow is designed to be intuitive and efficient, ensuring messages are broadcast, received, and displayed in real-time across all participating devices.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88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53847"/>
            <a:ext cx="4196358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328154"/>
            <a:ext cx="2891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Enters Message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1857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user types their message into the chat interface.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7988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53847"/>
            <a:ext cx="4196358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32815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Message Sent to Multicast Group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17290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message is broadcast to the designated multicast address (e.g., 224.1.1.1:5007).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7988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53847"/>
            <a:ext cx="4196358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32815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Messages Received by All Processes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17290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Every process listening on the multicast group instantly receives the message.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65844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6013490"/>
            <a:ext cx="64079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6187797"/>
            <a:ext cx="3713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Receiver Displays Message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67821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message is immediately shown on the receiver's screen.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65844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6013490"/>
            <a:ext cx="64079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6187797"/>
            <a:ext cx="36065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UI Updates Automatically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67821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user interface refreshes to display the new message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4948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700"/>
              </a:lnSpc>
              <a:buNone/>
            </a:pPr>
            <a:r>
              <a:rPr lang="en-US" sz="13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You!</a:t>
            </a:r>
            <a:endParaRPr lang="en-US" sz="13350" dirty="0"/>
          </a:p>
        </p:txBody>
      </p:sp>
      <p:sp>
        <p:nvSpPr>
          <p:cNvPr id="3" name="Text 1"/>
          <p:cNvSpPr/>
          <p:nvPr/>
        </p:nvSpPr>
        <p:spPr>
          <a:xfrm>
            <a:off x="793790" y="40650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deeply appreciate your attention and active engagement throughout this presentation on the Multicast Chatting Tool. Your presence made it truly valuable.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5159368"/>
            <a:ext cx="13042821" cy="35957"/>
          </a:xfrm>
          <a:prstGeom prst="rect">
            <a:avLst/>
          </a:prstGeom>
          <a:solidFill>
            <a:srgbClr val="404155">
              <a:alpha val="5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54504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60" y="5535454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5528310"/>
            <a:ext cx="3241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Questions &amp; Discussion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018728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are now eager to answer any questions you may have and welcome your insights.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56884" y="54504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955" y="5535454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94000" y="552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Connect With Us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194000" y="60187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Email: ug2102052@cse.pstu.ac.bd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2025-11-22T22:17:49Z</dcterms:created>
  <dcterms:modified xsi:type="dcterms:W3CDTF">2025-11-22T22:17:49Z</dcterms:modified>
</cp:coreProperties>
</file>